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72" r:id="rId5"/>
    <p:sldId id="271" r:id="rId6"/>
    <p:sldId id="273" r:id="rId7"/>
    <p:sldId id="259" r:id="rId8"/>
    <p:sldId id="274" r:id="rId9"/>
    <p:sldId id="275" r:id="rId10"/>
    <p:sldId id="260" r:id="rId11"/>
    <p:sldId id="276" r:id="rId12"/>
    <p:sldId id="277" r:id="rId13"/>
    <p:sldId id="261" r:id="rId14"/>
    <p:sldId id="262" r:id="rId15"/>
    <p:sldId id="263" r:id="rId16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j8sc88lJobv8IsTEfzrK7AzIqS+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5"/>
    <p:restoredTop sz="94653"/>
  </p:normalViewPr>
  <p:slideViewPr>
    <p:cSldViewPr snapToGrid="0">
      <p:cViewPr varScale="1">
        <p:scale>
          <a:sx n="88" d="100"/>
          <a:sy n="88" d="100"/>
        </p:scale>
        <p:origin x="684" y="78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686109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2401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93093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2568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176606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92783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0191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0669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45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78085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4486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5096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9628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ctrTitle"/>
          </p:nvPr>
        </p:nvSpPr>
        <p:spPr>
          <a:xfrm>
            <a:off x="311708" y="827306"/>
            <a:ext cx="8520600" cy="228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subTitle" idx="1"/>
          </p:nvPr>
        </p:nvSpPr>
        <p:spPr>
          <a:xfrm>
            <a:off x="311700" y="3149028"/>
            <a:ext cx="8520600" cy="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1"/>
          <p:cNvSpPr txBox="1">
            <a:spLocks noGrp="1"/>
          </p:cNvSpPr>
          <p:nvPr>
            <p:ph type="title" hasCustomPrompt="1"/>
          </p:nvPr>
        </p:nvSpPr>
        <p:spPr>
          <a:xfrm>
            <a:off x="311700" y="1229028"/>
            <a:ext cx="8520600" cy="21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31"/>
          <p:cNvSpPr txBox="1">
            <a:spLocks noGrp="1"/>
          </p:cNvSpPr>
          <p:nvPr>
            <p:ph type="body" idx="1"/>
          </p:nvPr>
        </p:nvSpPr>
        <p:spPr>
          <a:xfrm>
            <a:off x="311700" y="3502472"/>
            <a:ext cx="8520600" cy="14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31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2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3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3"/>
          <p:cNvSpPr txBox="1">
            <a:spLocks noGrp="1"/>
          </p:cNvSpPr>
          <p:nvPr>
            <p:ph type="body" idx="1"/>
          </p:nvPr>
        </p:nvSpPr>
        <p:spPr>
          <a:xfrm>
            <a:off x="311700" y="1280528"/>
            <a:ext cx="8520600" cy="37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3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4"/>
          <p:cNvSpPr txBox="1">
            <a:spLocks noGrp="1"/>
          </p:cNvSpPr>
          <p:nvPr>
            <p:ph type="title"/>
          </p:nvPr>
        </p:nvSpPr>
        <p:spPr>
          <a:xfrm>
            <a:off x="311700" y="2389833"/>
            <a:ext cx="8520600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5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5"/>
          <p:cNvSpPr txBox="1">
            <a:spLocks noGrp="1"/>
          </p:cNvSpPr>
          <p:nvPr>
            <p:ph type="body" idx="1"/>
          </p:nvPr>
        </p:nvSpPr>
        <p:spPr>
          <a:xfrm>
            <a:off x="311700" y="1280528"/>
            <a:ext cx="3999900" cy="37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25"/>
          <p:cNvSpPr txBox="1">
            <a:spLocks noGrp="1"/>
          </p:cNvSpPr>
          <p:nvPr>
            <p:ph type="body" idx="2"/>
          </p:nvPr>
        </p:nvSpPr>
        <p:spPr>
          <a:xfrm>
            <a:off x="4832400" y="1280528"/>
            <a:ext cx="3999900" cy="37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25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6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6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7"/>
          <p:cNvSpPr txBox="1">
            <a:spLocks noGrp="1"/>
          </p:cNvSpPr>
          <p:nvPr>
            <p:ph type="title"/>
          </p:nvPr>
        </p:nvSpPr>
        <p:spPr>
          <a:xfrm>
            <a:off x="311700" y="617333"/>
            <a:ext cx="2808000" cy="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27"/>
          <p:cNvSpPr txBox="1">
            <a:spLocks noGrp="1"/>
          </p:cNvSpPr>
          <p:nvPr>
            <p:ph type="body" idx="1"/>
          </p:nvPr>
        </p:nvSpPr>
        <p:spPr>
          <a:xfrm>
            <a:off x="311700" y="1544000"/>
            <a:ext cx="2808000" cy="35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27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8"/>
          <p:cNvSpPr txBox="1">
            <a:spLocks noGrp="1"/>
          </p:cNvSpPr>
          <p:nvPr>
            <p:ph type="title"/>
          </p:nvPr>
        </p:nvSpPr>
        <p:spPr>
          <a:xfrm>
            <a:off x="490250" y="500167"/>
            <a:ext cx="6367800" cy="45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28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9"/>
          <p:cNvSpPr/>
          <p:nvPr/>
        </p:nvSpPr>
        <p:spPr>
          <a:xfrm>
            <a:off x="4572000" y="-139"/>
            <a:ext cx="4572000" cy="5715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9"/>
          <p:cNvSpPr txBox="1">
            <a:spLocks noGrp="1"/>
          </p:cNvSpPr>
          <p:nvPr>
            <p:ph type="title"/>
          </p:nvPr>
        </p:nvSpPr>
        <p:spPr>
          <a:xfrm>
            <a:off x="265500" y="1370194"/>
            <a:ext cx="4045200" cy="164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29"/>
          <p:cNvSpPr txBox="1">
            <a:spLocks noGrp="1"/>
          </p:cNvSpPr>
          <p:nvPr>
            <p:ph type="subTitle" idx="1"/>
          </p:nvPr>
        </p:nvSpPr>
        <p:spPr>
          <a:xfrm>
            <a:off x="265500" y="3114528"/>
            <a:ext cx="4045200" cy="13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29"/>
          <p:cNvSpPr txBox="1">
            <a:spLocks noGrp="1"/>
          </p:cNvSpPr>
          <p:nvPr>
            <p:ph type="body" idx="2"/>
          </p:nvPr>
        </p:nvSpPr>
        <p:spPr>
          <a:xfrm>
            <a:off x="4939500" y="804528"/>
            <a:ext cx="3837000" cy="41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29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0"/>
          <p:cNvSpPr txBox="1">
            <a:spLocks noGrp="1"/>
          </p:cNvSpPr>
          <p:nvPr>
            <p:ph type="body" idx="1"/>
          </p:nvPr>
        </p:nvSpPr>
        <p:spPr>
          <a:xfrm>
            <a:off x="311700" y="4700639"/>
            <a:ext cx="5998800" cy="67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30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1"/>
          <p:cNvSpPr txBox="1">
            <a:spLocks noGrp="1"/>
          </p:cNvSpPr>
          <p:nvPr>
            <p:ph type="body" idx="1"/>
          </p:nvPr>
        </p:nvSpPr>
        <p:spPr>
          <a:xfrm>
            <a:off x="311700" y="1280528"/>
            <a:ext cx="8520600" cy="37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1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-2850" y="3309574"/>
            <a:ext cx="91440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tr-TR" sz="2400" b="1" dirty="0" smtClean="0">
                <a:solidFill>
                  <a:srgbClr val="FFFFFF"/>
                </a:solidFill>
              </a:rPr>
              <a:t>Staj Sunum Şablonu</a:t>
            </a:r>
            <a:endParaRPr sz="14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2850" y="3807874"/>
            <a:ext cx="9138300" cy="81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tr-TR" sz="1600" dirty="0" smtClean="0">
                <a:solidFill>
                  <a:srgbClr val="FFFFFF"/>
                </a:solidFill>
              </a:rPr>
              <a:t>Öğrenci Ad-</a:t>
            </a:r>
            <a:r>
              <a:rPr lang="tr-TR" sz="1600" dirty="0" err="1" smtClean="0">
                <a:solidFill>
                  <a:srgbClr val="FFFFFF"/>
                </a:solidFill>
              </a:rPr>
              <a:t>Soyad</a:t>
            </a:r>
            <a:endParaRPr lang="tr-TR" sz="1600" dirty="0" smtClean="0">
              <a:solidFill>
                <a:srgbClr val="FFFFFF"/>
              </a:solidFill>
            </a:endParaRPr>
          </a:p>
          <a:p>
            <a:pPr lvl="0" algn="ctr"/>
            <a:r>
              <a:rPr lang="tr-TR" sz="1600" b="0" i="0" u="none" strike="noStrike" cap="none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Staj Yapılan Kurum</a:t>
            </a:r>
            <a:endParaRPr sz="16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55;p1">
            <a:extLst>
              <a:ext uri="{FF2B5EF4-FFF2-40B4-BE49-F238E27FC236}">
                <a16:creationId xmlns:a16="http://schemas.microsoft.com/office/drawing/2014/main" id="{8A5F5D0E-524A-407E-9370-F97A11D407E5}"/>
              </a:ext>
            </a:extLst>
          </p:cNvPr>
          <p:cNvSpPr txBox="1"/>
          <p:nvPr/>
        </p:nvSpPr>
        <p:spPr>
          <a:xfrm>
            <a:off x="2993159" y="4889500"/>
            <a:ext cx="3151981" cy="51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tr-TR" sz="2000" b="1" i="0" u="none" strike="noStrike" cap="none" dirty="0">
                <a:solidFill>
                  <a:srgbClr val="B00000"/>
                </a:solidFill>
                <a:latin typeface="Arial"/>
                <a:ea typeface="Arial"/>
                <a:cs typeface="Arial"/>
                <a:sym typeface="Arial"/>
              </a:rPr>
              <a:t>Mühendislik Fakültesi</a:t>
            </a:r>
            <a:endParaRPr sz="2000" b="1" i="0" u="none" strike="noStrike" cap="none" dirty="0">
              <a:solidFill>
                <a:srgbClr val="B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55;p1">
            <a:extLst>
              <a:ext uri="{FF2B5EF4-FFF2-40B4-BE49-F238E27FC236}">
                <a16:creationId xmlns:a16="http://schemas.microsoft.com/office/drawing/2014/main" id="{A0B126C6-BF06-4B2D-B3AF-23202EAC7A1C}"/>
              </a:ext>
            </a:extLst>
          </p:cNvPr>
          <p:cNvSpPr txBox="1"/>
          <p:nvPr/>
        </p:nvSpPr>
        <p:spPr>
          <a:xfrm>
            <a:off x="2679389" y="5209541"/>
            <a:ext cx="3779520" cy="51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tr-TR" sz="1800" b="1" dirty="0" smtClean="0">
                <a:solidFill>
                  <a:srgbClr val="C00000"/>
                </a:solidFill>
              </a:rPr>
              <a:t>Çevre Mühendisliği Bölümü</a:t>
            </a:r>
            <a:endParaRPr lang="tr-TR" sz="1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04"/>
    </mc:Choice>
    <mc:Fallback xmlns="">
      <p:transition spd="slow" advTm="8404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/>
          <p:nvPr/>
        </p:nvSpPr>
        <p:spPr>
          <a:xfrm>
            <a:off x="349298" y="549287"/>
            <a:ext cx="6877576" cy="2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349298" y="1068815"/>
            <a:ext cx="8353087" cy="4256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b="1" dirty="0"/>
              <a:t>Çevre ve Şehircilik Bakanlığı, Belediyeler ya da İl Çevre ve Şehircilik Müdürlükleri’nde ya da benzeri kamu kuruluşlarında staj </a:t>
            </a:r>
            <a:r>
              <a:rPr lang="tr-TR" sz="2800" b="1" dirty="0" smtClean="0"/>
              <a:t>yapıyorsanız</a:t>
            </a:r>
            <a:endParaRPr lang="tr-TR" sz="2800" b="1" dirty="0" smtClean="0"/>
          </a:p>
          <a:p>
            <a:endParaRPr lang="tr-TR" sz="2800" dirty="0" smtClean="0"/>
          </a:p>
          <a:p>
            <a:pPr marL="400050" indent="-400050">
              <a:buAutoNum type="romanLcPeriod"/>
            </a:pPr>
            <a:r>
              <a:rPr lang="tr-TR" sz="2800" dirty="0" smtClean="0"/>
              <a:t>Çalıştığınız </a:t>
            </a:r>
            <a:r>
              <a:rPr lang="tr-TR" sz="2800" dirty="0"/>
              <a:t>kurumun dahil olduğu yönetsel işleyişi ve kurumsal yapıyı öğreniniz. </a:t>
            </a:r>
            <a:endParaRPr lang="tr-TR" sz="2800" dirty="0" smtClean="0"/>
          </a:p>
          <a:p>
            <a:pPr marL="400050" indent="-400050">
              <a:buAutoNum type="romanLcPeriod"/>
            </a:pPr>
            <a:r>
              <a:rPr lang="tr-TR" sz="2800" dirty="0" smtClean="0"/>
              <a:t>Çalıştığınız </a:t>
            </a:r>
            <a:r>
              <a:rPr lang="tr-TR" sz="2800" dirty="0"/>
              <a:t>kurumun görev ve yetkilerini öğreniniz. </a:t>
            </a:r>
            <a:endParaRPr lang="tr-TR" sz="2800" dirty="0" smtClean="0"/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A38F5BEE-0EC9-486B-89CD-86BEE7DCE5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418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62"/>
    </mc:Choice>
    <mc:Fallback xmlns="">
      <p:transition spd="slow" advTm="8762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/>
          <p:nvPr/>
        </p:nvSpPr>
        <p:spPr>
          <a:xfrm>
            <a:off x="349298" y="549287"/>
            <a:ext cx="6877576" cy="2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349298" y="1068815"/>
            <a:ext cx="8353087" cy="4256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/>
              <a:t> </a:t>
            </a:r>
            <a:endParaRPr lang="tr-TR" sz="2400" dirty="0" smtClean="0"/>
          </a:p>
          <a:p>
            <a:pPr>
              <a:lnSpc>
                <a:spcPct val="120000"/>
              </a:lnSpc>
            </a:pPr>
            <a:r>
              <a:rPr lang="tr-TR" sz="2400" dirty="0" smtClean="0"/>
              <a:t>iii. Bu </a:t>
            </a:r>
            <a:r>
              <a:rPr lang="tr-TR" sz="2400" dirty="0"/>
              <a:t>görevler dahilinde denetim uygulamalarına katılıyorsanız denetlenen işletmenin üretim sonucu oluşan atık türlerini, ve oluştukları proses aşamalarını, işletmenin Çevre </a:t>
            </a:r>
            <a:r>
              <a:rPr lang="tr-TR" sz="2400" dirty="0" err="1"/>
              <a:t>Mevzuatı’nda</a:t>
            </a:r>
            <a:r>
              <a:rPr lang="tr-TR" sz="2400" dirty="0"/>
              <a:t> yer alan yönetmeliklerden hangilerine tabi olduğunu ve sağlaması gereken kriterleri öğreniniz. </a:t>
            </a:r>
            <a:endParaRPr lang="tr-TR" sz="2400" dirty="0" smtClean="0"/>
          </a:p>
          <a:p>
            <a:endParaRPr lang="tr-TR" sz="2400" dirty="0" smtClean="0"/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A38F5BEE-0EC9-486B-89CD-86BEE7DCE5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62"/>
    </mc:Choice>
    <mc:Fallback xmlns="">
      <p:transition spd="slow" advTm="8762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/>
          <p:nvPr/>
        </p:nvSpPr>
        <p:spPr>
          <a:xfrm>
            <a:off x="349298" y="549287"/>
            <a:ext cx="6877576" cy="2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349298" y="1068815"/>
            <a:ext cx="8353087" cy="4256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tr-TR" sz="2400" dirty="0" smtClean="0"/>
              <a:t> </a:t>
            </a:r>
            <a:endParaRPr lang="tr-TR" sz="2400" dirty="0" smtClean="0"/>
          </a:p>
          <a:p>
            <a:endParaRPr lang="tr-TR" sz="2400" dirty="0" smtClean="0"/>
          </a:p>
          <a:p>
            <a:pPr>
              <a:lnSpc>
                <a:spcPct val="130000"/>
              </a:lnSpc>
            </a:pPr>
            <a:r>
              <a:rPr lang="tr-TR" sz="2400" dirty="0" smtClean="0"/>
              <a:t>  iv. Çalıştığınız </a:t>
            </a:r>
            <a:r>
              <a:rPr lang="tr-TR" sz="2400" dirty="0"/>
              <a:t>şubenin yürütmekte olduğu çalışmaları </a:t>
            </a:r>
            <a:r>
              <a:rPr lang="tr-TR" sz="2400" dirty="0" smtClean="0"/>
              <a:t>   detaylarıyla </a:t>
            </a:r>
            <a:r>
              <a:rPr lang="tr-TR" sz="2400" dirty="0"/>
              <a:t>öğreniniz.</a:t>
            </a:r>
            <a:endParaRPr sz="2400"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A38F5BEE-0EC9-486B-89CD-86BEE7DCE5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2910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62"/>
    </mc:Choice>
    <mc:Fallback xmlns="">
      <p:transition spd="slow" advTm="8762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/>
          <p:nvPr/>
        </p:nvSpPr>
        <p:spPr>
          <a:xfrm>
            <a:off x="349298" y="538269"/>
            <a:ext cx="6877576" cy="8498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3600" b="1" dirty="0" smtClean="0">
                <a:solidFill>
                  <a:srgbClr val="C00000"/>
                </a:solidFill>
              </a:rPr>
              <a:t>DİKKAT!!!</a:t>
            </a:r>
            <a:endParaRPr sz="3600" b="1" i="0" u="none" strike="noStrike" cap="none" dirty="0">
              <a:solidFill>
                <a:srgbClr val="C00000"/>
              </a:solidFill>
              <a:sym typeface="Arial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349298" y="1068815"/>
            <a:ext cx="8353087" cy="4256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1" algn="just"/>
            <a:endParaRPr lang="tr-TR" sz="2800" b="1" dirty="0" smtClean="0"/>
          </a:p>
          <a:p>
            <a:pPr lvl="1" algn="just">
              <a:lnSpc>
                <a:spcPct val="200000"/>
              </a:lnSpc>
            </a:pPr>
            <a:r>
              <a:rPr lang="tr-TR" sz="2800" b="1" dirty="0" smtClean="0"/>
              <a:t>Stajda, </a:t>
            </a:r>
            <a:r>
              <a:rPr lang="tr-TR" sz="2800" b="1" dirty="0"/>
              <a:t>size izin verilmeyen detayları öğrenmeye veya belgelerin kopyasını almaya kalkışmayınız, şirketin gizlilik esaslarına uyunuz.</a:t>
            </a:r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A38F5BEE-0EC9-486B-89CD-86BEE7DCE5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8498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62"/>
    </mc:Choice>
    <mc:Fallback xmlns="">
      <p:transition spd="slow" advTm="8762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"/>
          <p:cNvSpPr txBox="1"/>
          <p:nvPr/>
        </p:nvSpPr>
        <p:spPr>
          <a:xfrm>
            <a:off x="349298" y="1068815"/>
            <a:ext cx="8353087" cy="4256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1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sz="2800" b="1" dirty="0" smtClean="0"/>
              <a:t>Sunumlarda, bilgiyi </a:t>
            </a:r>
            <a:r>
              <a:rPr lang="tr-TR" sz="2800" b="1" dirty="0" smtClean="0"/>
              <a:t>kopyala yapıştır yapmak </a:t>
            </a:r>
            <a:r>
              <a:rPr lang="tr-TR" sz="2800" b="1" dirty="0" smtClean="0"/>
              <a:t>yerine </a:t>
            </a:r>
            <a:r>
              <a:rPr lang="tr-TR" sz="2800" b="1" dirty="0" smtClean="0"/>
              <a:t>kendi cümlelerinizle yazınız.</a:t>
            </a:r>
          </a:p>
          <a:p>
            <a:pPr marL="457200" lvl="1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sz="2800" b="1" dirty="0" smtClean="0"/>
              <a:t>Bir slaytta paragraflarca yazı koymayınız, sunumunuzu </a:t>
            </a:r>
            <a:r>
              <a:rPr lang="tr-TR" sz="2800" b="1" dirty="0" smtClean="0"/>
              <a:t>zenginleştirilmiş içerik ile </a:t>
            </a:r>
            <a:r>
              <a:rPr lang="tr-TR" sz="2800" b="1" dirty="0" smtClean="0"/>
              <a:t>destekleyiniz </a:t>
            </a:r>
            <a:r>
              <a:rPr lang="tr-TR" sz="2800" b="1" dirty="0" smtClean="0">
                <a:sym typeface="Wingdings" panose="05000000000000000000" pitchFamily="2" charset="2"/>
              </a:rPr>
              <a:t></a:t>
            </a:r>
            <a:endParaRPr lang="tr-TR" sz="2800" b="1" dirty="0"/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A38F5BEE-0EC9-486B-89CD-86BEE7DCE5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39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62"/>
    </mc:Choice>
    <mc:Fallback xmlns="">
      <p:transition spd="slow" advTm="8762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"/>
          <p:cNvSpPr txBox="1"/>
          <p:nvPr/>
        </p:nvSpPr>
        <p:spPr>
          <a:xfrm>
            <a:off x="4639530" y="4153359"/>
            <a:ext cx="4240066" cy="716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1" algn="just">
              <a:lnSpc>
                <a:spcPct val="200000"/>
              </a:lnSpc>
            </a:pPr>
            <a:r>
              <a:rPr lang="tr-TR" sz="2800" b="1" dirty="0" smtClean="0"/>
              <a:t>TEŞEKKÜR EDERİZ…</a:t>
            </a:r>
            <a:endParaRPr lang="tr-TR" sz="2800" b="1" dirty="0"/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A38F5BEE-0EC9-486B-89CD-86BEE7DCE5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0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62"/>
    </mc:Choice>
    <mc:Fallback xmlns="">
      <p:transition spd="slow" advTm="876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"/>
          <p:cNvSpPr txBox="1"/>
          <p:nvPr/>
        </p:nvSpPr>
        <p:spPr>
          <a:xfrm>
            <a:off x="349300" y="526203"/>
            <a:ext cx="6877576" cy="498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800" b="1" i="0" u="none" strike="noStrike" cap="none" dirty="0" smtClean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İçerik</a:t>
            </a:r>
            <a:endParaRPr sz="20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2"/>
          <p:cNvSpPr txBox="1"/>
          <p:nvPr/>
        </p:nvSpPr>
        <p:spPr>
          <a:xfrm>
            <a:off x="349299" y="931191"/>
            <a:ext cx="7814199" cy="4599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71500" indent="-457200" algn="just">
              <a:lnSpc>
                <a:spcPct val="150000"/>
              </a:lnSpc>
              <a:buSzPts val="1800"/>
              <a:buFont typeface="Wingdings" panose="05000000000000000000" pitchFamily="2" charset="2"/>
              <a:buChar char="Ø"/>
            </a:pPr>
            <a:r>
              <a:rPr lang="tr-TR" sz="2800" b="1" dirty="0" smtClean="0"/>
              <a:t>Staj sunumu 15 slayt ve 15 dakikayı geçmemelidir.</a:t>
            </a:r>
          </a:p>
          <a:p>
            <a:pPr marL="571500" indent="-457200" algn="just">
              <a:lnSpc>
                <a:spcPct val="150000"/>
              </a:lnSpc>
              <a:buSzPts val="1800"/>
              <a:buFont typeface="Wingdings" panose="05000000000000000000" pitchFamily="2" charset="2"/>
              <a:buChar char="Ø"/>
            </a:pPr>
            <a:r>
              <a:rPr lang="tr-TR" sz="2800" b="1" dirty="0" smtClean="0"/>
              <a:t>Staj </a:t>
            </a:r>
            <a:r>
              <a:rPr lang="tr-TR" sz="2800" b="1" dirty="0" smtClean="0"/>
              <a:t>yapılan </a:t>
            </a:r>
            <a:r>
              <a:rPr lang="tr-TR" sz="2800" b="1" dirty="0" smtClean="0"/>
              <a:t>kurum kısaca tanıtılmalı, </a:t>
            </a:r>
            <a:r>
              <a:rPr lang="tr-TR" sz="2800" b="1" dirty="0" smtClean="0"/>
              <a:t>öğrencinin </a:t>
            </a:r>
            <a:r>
              <a:rPr lang="tr-TR" sz="2800" b="1" dirty="0" smtClean="0"/>
              <a:t>staj süresinde neler yaptığı, ne aşamalar kaydettiği üzerinde </a:t>
            </a:r>
            <a:r>
              <a:rPr lang="tr-TR" sz="2800" b="1" dirty="0"/>
              <a:t>daha çok durulmalıdır</a:t>
            </a:r>
            <a:r>
              <a:rPr lang="tr-TR" sz="2800" b="1" dirty="0" smtClean="0"/>
              <a:t>.</a:t>
            </a:r>
          </a:p>
          <a:p>
            <a:pPr marL="114300">
              <a:lnSpc>
                <a:spcPct val="150000"/>
              </a:lnSpc>
              <a:buSzPts val="1800"/>
            </a:pPr>
            <a:endParaRPr lang="tr-TR" sz="1800" b="1" dirty="0"/>
          </a:p>
          <a:p>
            <a:pPr marL="4572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endParaRPr sz="2400" b="1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0D787C3D-6AEA-4974-8BFC-94A24B6E0A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mtClean="0"/>
              <a:t>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169"/>
    </mc:Choice>
    <mc:Fallback xmlns="">
      <p:transition spd="slow" advTm="2916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/>
          <p:nvPr/>
        </p:nvSpPr>
        <p:spPr>
          <a:xfrm>
            <a:off x="371331" y="173747"/>
            <a:ext cx="6877576" cy="522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1" i="0" u="none" strike="noStrike" cap="none" dirty="0" smtClean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İçerik</a:t>
            </a:r>
            <a:endParaRPr sz="24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250146" y="1509311"/>
            <a:ext cx="8353087" cy="3443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indent="-45720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tr-TR" sz="2800" dirty="0"/>
              <a:t>Staj yaptığınız </a:t>
            </a:r>
            <a:r>
              <a:rPr lang="tr-TR" sz="2800" dirty="0" smtClean="0"/>
              <a:t>işletmede </a:t>
            </a:r>
            <a:r>
              <a:rPr lang="tr-TR" sz="2800" dirty="0">
                <a:solidFill>
                  <a:srgbClr val="FF0000"/>
                </a:solidFill>
              </a:rPr>
              <a:t>Çevre Yönetim Sistemi</a:t>
            </a:r>
            <a:r>
              <a:rPr lang="tr-TR" sz="2800" dirty="0"/>
              <a:t>, </a:t>
            </a:r>
            <a:r>
              <a:rPr lang="tr-TR" sz="2800" dirty="0">
                <a:solidFill>
                  <a:srgbClr val="FF0000"/>
                </a:solidFill>
              </a:rPr>
              <a:t>İşçi Sağlığı ve İş Güvenliği </a:t>
            </a:r>
            <a:r>
              <a:rPr lang="tr-TR" sz="2800" dirty="0" smtClean="0">
                <a:solidFill>
                  <a:srgbClr val="FF0000"/>
                </a:solidFill>
              </a:rPr>
              <a:t>vb. </a:t>
            </a:r>
            <a:r>
              <a:rPr lang="tr-TR" sz="2800" dirty="0" smtClean="0"/>
              <a:t>yönetim </a:t>
            </a:r>
            <a:r>
              <a:rPr lang="tr-TR" sz="2800" dirty="0"/>
              <a:t>sistemleri kurulu ya da kurulum aşamasında ise; bu sistemlerin yapısını, işleyişini, </a:t>
            </a:r>
            <a:r>
              <a:rPr lang="tr-TR" sz="2800" dirty="0" smtClean="0"/>
              <a:t>dokümantasyonunu </a:t>
            </a:r>
            <a:r>
              <a:rPr lang="tr-TR" sz="2800" dirty="0"/>
              <a:t>öğreniniz. </a:t>
            </a:r>
            <a:endParaRPr lang="tr-TR" sz="2800" dirty="0" smtClean="0"/>
          </a:p>
          <a:p>
            <a:endParaRPr lang="tr-TR" sz="1600" dirty="0" smtClean="0"/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A38F5BEE-0EC9-486B-89CD-86BEE7DCE5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mtClean="0"/>
              <a:t>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62"/>
    </mc:Choice>
    <mc:Fallback xmlns="">
      <p:transition spd="slow" advTm="876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/>
          <p:nvPr/>
        </p:nvSpPr>
        <p:spPr>
          <a:xfrm>
            <a:off x="371331" y="173747"/>
            <a:ext cx="6877576" cy="522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1" i="0" u="none" strike="noStrike" cap="none" dirty="0" smtClean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İçerik</a:t>
            </a:r>
            <a:endParaRPr sz="24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250146" y="696437"/>
            <a:ext cx="8353087" cy="4256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tr-TR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b="1" dirty="0"/>
              <a:t>Üretim yapan ve sonucunda atık oluşturan bir işletmede staj yapıyorsanız; </a:t>
            </a:r>
            <a:endParaRPr lang="tr-TR" sz="2800" b="1" dirty="0" smtClean="0"/>
          </a:p>
          <a:p>
            <a:endParaRPr lang="tr-TR" sz="2800" dirty="0" smtClean="0"/>
          </a:p>
          <a:p>
            <a:pPr marL="400050" indent="-400050">
              <a:buAutoNum type="romanLcPeriod"/>
            </a:pPr>
            <a:r>
              <a:rPr lang="tr-TR" sz="2800" dirty="0" smtClean="0"/>
              <a:t>İşletmenin </a:t>
            </a:r>
            <a:r>
              <a:rPr lang="tr-TR" sz="2800" dirty="0"/>
              <a:t>üretim prosesini öğreniniz </a:t>
            </a:r>
            <a:endParaRPr lang="tr-TR" sz="2800" dirty="0" smtClean="0"/>
          </a:p>
          <a:p>
            <a:pPr marL="400050" indent="-400050">
              <a:buAutoNum type="romanLcPeriod"/>
            </a:pPr>
            <a:endParaRPr lang="tr-TR" sz="2800" dirty="0" smtClean="0"/>
          </a:p>
          <a:p>
            <a:pPr marL="400050" indent="-400050">
              <a:buAutoNum type="romanLcPeriod"/>
            </a:pPr>
            <a:r>
              <a:rPr lang="tr-TR" sz="2800" dirty="0" smtClean="0"/>
              <a:t>Üretimde </a:t>
            </a:r>
            <a:r>
              <a:rPr lang="tr-TR" sz="2800" dirty="0"/>
              <a:t>kullanılan hammaddeleri </a:t>
            </a:r>
            <a:r>
              <a:rPr lang="tr-TR" sz="2800" dirty="0" smtClean="0"/>
              <a:t>öğreniniz</a:t>
            </a:r>
          </a:p>
          <a:p>
            <a:r>
              <a:rPr lang="tr-TR" sz="2800" dirty="0" smtClean="0"/>
              <a:t> </a:t>
            </a:r>
            <a:endParaRPr lang="tr-TR" sz="2800" dirty="0" smtClean="0"/>
          </a:p>
          <a:p>
            <a:pPr marL="400050" indent="-400050">
              <a:buAutoNum type="romanLcPeriod"/>
            </a:pPr>
            <a:r>
              <a:rPr lang="tr-TR" sz="2800" dirty="0" smtClean="0"/>
              <a:t>Üretim </a:t>
            </a:r>
            <a:r>
              <a:rPr lang="tr-TR" sz="2800" dirty="0"/>
              <a:t>sonucu oluşan atık türlerini, miktarlarını ve oluştukları proses aşamalarını öğreniniz </a:t>
            </a:r>
            <a:endParaRPr lang="tr-TR" sz="2800" dirty="0" smtClean="0"/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A38F5BEE-0EC9-486B-89CD-86BEE7DCE5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124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62"/>
    </mc:Choice>
    <mc:Fallback xmlns="">
      <p:transition spd="slow" advTm="8762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/>
          <p:nvPr/>
        </p:nvSpPr>
        <p:spPr>
          <a:xfrm>
            <a:off x="371331" y="173747"/>
            <a:ext cx="6877576" cy="522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1" i="0" u="none" strike="noStrike" cap="none" dirty="0" smtClean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İçerik</a:t>
            </a:r>
            <a:endParaRPr sz="24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250146" y="696437"/>
            <a:ext cx="8353087" cy="4256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tr-TR" sz="1600" dirty="0" smtClean="0"/>
          </a:p>
          <a:p>
            <a:endParaRPr lang="tr-TR" sz="2400" dirty="0" smtClean="0"/>
          </a:p>
          <a:p>
            <a:r>
              <a:rPr lang="tr-TR" sz="2400" dirty="0" smtClean="0"/>
              <a:t>iv. Atıkların </a:t>
            </a:r>
            <a:r>
              <a:rPr lang="tr-TR" sz="2400" dirty="0"/>
              <a:t>(katı ve tehlikeli atıklar, atıksu, atmosferik emisyonlar, vb.) arıtımı ve </a:t>
            </a:r>
            <a:r>
              <a:rPr lang="tr-TR" sz="2400" dirty="0" err="1"/>
              <a:t>bertarafı</a:t>
            </a:r>
            <a:r>
              <a:rPr lang="tr-TR" sz="2400" dirty="0"/>
              <a:t> için izlenen prosesleri detaylıca öğreniniz </a:t>
            </a:r>
            <a:endParaRPr lang="tr-TR" sz="2400" dirty="0" smtClean="0"/>
          </a:p>
          <a:p>
            <a:endParaRPr lang="tr-TR" sz="2400" dirty="0"/>
          </a:p>
          <a:p>
            <a:r>
              <a:rPr lang="tr-TR" sz="2400" dirty="0" smtClean="0"/>
              <a:t>v. İşletmenin </a:t>
            </a:r>
            <a:r>
              <a:rPr lang="tr-TR" sz="2400" dirty="0"/>
              <a:t>Çevre </a:t>
            </a:r>
            <a:r>
              <a:rPr lang="tr-TR" sz="2400" dirty="0" err="1"/>
              <a:t>Mevzuatı’nda</a:t>
            </a:r>
            <a:r>
              <a:rPr lang="tr-TR" sz="2400" dirty="0"/>
              <a:t> yer alan yönetmeliklerden hangilerine tabi olduğunu ve sağlaması gereken deşarj/emisyon kriterlerini öğreniniz.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vi</a:t>
            </a:r>
            <a:r>
              <a:rPr lang="tr-TR" sz="2400" dirty="0"/>
              <a:t>. İşletmenin çevre analiz laboratuvarı varsa, burada yapılan analizleri prensipleriyle birlikte öğreniniz. </a:t>
            </a:r>
            <a:endParaRPr lang="tr-TR" sz="2400" dirty="0" smtClean="0"/>
          </a:p>
          <a:p>
            <a:endParaRPr lang="tr-TR" sz="2000" dirty="0" smtClean="0"/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A38F5BEE-0EC9-486B-89CD-86BEE7DCE5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571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62"/>
    </mc:Choice>
    <mc:Fallback xmlns="">
      <p:transition spd="slow" advTm="8762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/>
          <p:nvPr/>
        </p:nvSpPr>
        <p:spPr>
          <a:xfrm>
            <a:off x="371331" y="173747"/>
            <a:ext cx="6877576" cy="522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1" i="0" u="none" strike="noStrike" cap="none" dirty="0" smtClean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İçerik</a:t>
            </a:r>
            <a:endParaRPr sz="24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250146" y="696437"/>
            <a:ext cx="8353087" cy="4256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tr-TR" sz="1600" dirty="0" smtClean="0"/>
          </a:p>
          <a:p>
            <a:endParaRPr lang="tr-TR" sz="2400" dirty="0" smtClean="0"/>
          </a:p>
          <a:p>
            <a:r>
              <a:rPr lang="tr-TR" sz="2400" dirty="0"/>
              <a:t>vi. İşletmenin çevresel problemleri varsa, çözüm önerileri geliştiriniz</a:t>
            </a:r>
            <a:r>
              <a:rPr lang="tr-TR" sz="2400" dirty="0" smtClean="0"/>
              <a:t>.</a:t>
            </a:r>
          </a:p>
          <a:p>
            <a:pPr marL="400050" indent="-400050">
              <a:buAutoNum type="romanLcPeriod"/>
            </a:pPr>
            <a:endParaRPr lang="tr-TR" sz="2400" dirty="0" smtClean="0"/>
          </a:p>
          <a:p>
            <a:r>
              <a:rPr lang="tr-TR" sz="2400" dirty="0" smtClean="0"/>
              <a:t>vii. İşletmenin </a:t>
            </a:r>
            <a:r>
              <a:rPr lang="tr-TR" sz="2400" dirty="0"/>
              <a:t>akım şemasını açığa çıkan atıkları göstererek hazırlayınız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 </a:t>
            </a:r>
          </a:p>
          <a:p>
            <a:r>
              <a:rPr lang="tr-TR" sz="2400" dirty="0" smtClean="0"/>
              <a:t>viii. İşletmenin </a:t>
            </a:r>
            <a:r>
              <a:rPr lang="tr-TR" sz="2400" dirty="0"/>
              <a:t>arıtım proseslerini akım şemaları çizerek açıklayınız. </a:t>
            </a:r>
            <a:endParaRPr lang="tr-TR" sz="2400" dirty="0" smtClean="0"/>
          </a:p>
          <a:p>
            <a:endParaRPr lang="tr-TR" sz="2000" b="0" i="0" u="none" strike="noStrike" cap="none" dirty="0">
              <a:solidFill>
                <a:srgbClr val="000000"/>
              </a:solidFill>
              <a:sym typeface="Arial"/>
            </a:endParaRPr>
          </a:p>
          <a:p>
            <a:endParaRPr sz="2000"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A38F5BEE-0EC9-486B-89CD-86BEE7DCE5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161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62"/>
    </mc:Choice>
    <mc:Fallback xmlns="">
      <p:transition spd="slow" advTm="876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/>
          <p:nvPr/>
        </p:nvSpPr>
        <p:spPr>
          <a:xfrm>
            <a:off x="349298" y="549287"/>
            <a:ext cx="6877576" cy="2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349298" y="1068815"/>
            <a:ext cx="8522559" cy="4256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b="1" dirty="0"/>
              <a:t>Staj yaptığınız işletmede projelendirme yapılıyorsa; </a:t>
            </a:r>
            <a:endParaRPr lang="tr-TR" sz="2800" b="1" dirty="0" smtClean="0"/>
          </a:p>
          <a:p>
            <a:endParaRPr lang="tr-TR" sz="2800" dirty="0" smtClean="0"/>
          </a:p>
          <a:p>
            <a:pPr marL="400050" indent="-400050">
              <a:buAutoNum type="romanLcPeriod"/>
            </a:pPr>
            <a:r>
              <a:rPr lang="tr-TR" sz="2800" dirty="0" smtClean="0"/>
              <a:t>Tasarım </a:t>
            </a:r>
            <a:r>
              <a:rPr lang="tr-TR" sz="2800" dirty="0"/>
              <a:t>kriterlerini ve aşamalarını detaylıca öğreniniz. </a:t>
            </a:r>
            <a:endParaRPr lang="tr-TR" sz="2800" dirty="0" smtClean="0"/>
          </a:p>
          <a:p>
            <a:pPr marL="400050" indent="-400050">
              <a:buAutoNum type="romanLcPeriod"/>
            </a:pPr>
            <a:endParaRPr lang="tr-TR" sz="2800" dirty="0" smtClean="0"/>
          </a:p>
          <a:p>
            <a:pPr marL="400050" indent="-400050">
              <a:buAutoNum type="romanLcPeriod"/>
            </a:pPr>
            <a:r>
              <a:rPr lang="tr-TR" sz="2800" dirty="0" smtClean="0"/>
              <a:t>Raporunuzda </a:t>
            </a:r>
            <a:r>
              <a:rPr lang="tr-TR" sz="2800" dirty="0"/>
              <a:t>örnek hesaplamalara yer veriniz</a:t>
            </a:r>
            <a:r>
              <a:rPr lang="tr-TR" sz="2800" dirty="0" smtClean="0"/>
              <a:t>.</a:t>
            </a:r>
          </a:p>
          <a:p>
            <a:r>
              <a:rPr lang="tr-TR" sz="2800" dirty="0" smtClean="0"/>
              <a:t> </a:t>
            </a:r>
            <a:endParaRPr lang="tr-TR" sz="2800" dirty="0" smtClean="0"/>
          </a:p>
          <a:p>
            <a:pPr marL="571500" indent="-571500">
              <a:buFont typeface="+mj-lt"/>
              <a:buAutoNum type="romanLcPeriod" startAt="3"/>
            </a:pPr>
            <a:r>
              <a:rPr lang="tr-TR" sz="2800" dirty="0" smtClean="0"/>
              <a:t>İşyerinin </a:t>
            </a:r>
            <a:r>
              <a:rPr lang="tr-TR" sz="2800" dirty="0"/>
              <a:t>tasarımda kullandığı yazılımı öğreniniz. </a:t>
            </a:r>
            <a:endParaRPr lang="tr-TR" sz="2800" dirty="0" smtClean="0"/>
          </a:p>
          <a:p>
            <a:endParaRPr lang="tr-TR" sz="1800" dirty="0" smtClean="0"/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A38F5BEE-0EC9-486B-89CD-86BEE7DCE5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3430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62"/>
    </mc:Choice>
    <mc:Fallback xmlns="">
      <p:transition spd="slow" advTm="8762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/>
          <p:nvPr/>
        </p:nvSpPr>
        <p:spPr>
          <a:xfrm>
            <a:off x="349298" y="549287"/>
            <a:ext cx="6877576" cy="2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349298" y="1068815"/>
            <a:ext cx="8353087" cy="4256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b="1" dirty="0" smtClean="0"/>
              <a:t>ÇED </a:t>
            </a:r>
            <a:r>
              <a:rPr lang="tr-TR" sz="2800" b="1" dirty="0"/>
              <a:t>çalışmaları yürüten bir işyerinde staj yapıyorsanız; </a:t>
            </a:r>
            <a:endParaRPr lang="tr-TR" sz="2800" b="1" dirty="0" smtClean="0"/>
          </a:p>
          <a:p>
            <a:endParaRPr lang="tr-TR" sz="2800" dirty="0" smtClean="0"/>
          </a:p>
          <a:p>
            <a:pPr marL="400050" indent="-400050">
              <a:buAutoNum type="romanLcPeriod"/>
            </a:pPr>
            <a:r>
              <a:rPr lang="tr-TR" sz="2800" dirty="0" smtClean="0"/>
              <a:t>İşyerinin </a:t>
            </a:r>
            <a:r>
              <a:rPr lang="tr-TR" sz="2800" dirty="0" err="1"/>
              <a:t>ÇED</a:t>
            </a:r>
            <a:r>
              <a:rPr lang="tr-TR" sz="2800" dirty="0"/>
              <a:t> raporu hazırlayabilmesi için sağlaması gereken kriterleri öğreniniz. </a:t>
            </a:r>
            <a:endParaRPr lang="tr-TR" sz="2800" dirty="0" smtClean="0"/>
          </a:p>
          <a:p>
            <a:pPr marL="400050" indent="-400050">
              <a:buAutoNum type="romanLcPeriod"/>
            </a:pPr>
            <a:r>
              <a:rPr lang="tr-TR" sz="2800" dirty="0" err="1" smtClean="0"/>
              <a:t>ÇED</a:t>
            </a:r>
            <a:r>
              <a:rPr lang="tr-TR" sz="2800" dirty="0" smtClean="0"/>
              <a:t> </a:t>
            </a:r>
            <a:r>
              <a:rPr lang="tr-TR" sz="2800" dirty="0"/>
              <a:t>raporu hazırlama aşamalarını detaylıca öğreniniz. </a:t>
            </a:r>
            <a:endParaRPr lang="tr-TR" sz="2800" dirty="0" smtClean="0"/>
          </a:p>
          <a:p>
            <a:pPr marL="400050" indent="-400050">
              <a:buAutoNum type="romanLcPeriod"/>
            </a:pPr>
            <a:r>
              <a:rPr lang="tr-TR" sz="2800" dirty="0" err="1" smtClean="0"/>
              <a:t>ÇED</a:t>
            </a:r>
            <a:r>
              <a:rPr lang="tr-TR" sz="2800" dirty="0" smtClean="0"/>
              <a:t> </a:t>
            </a:r>
            <a:r>
              <a:rPr lang="tr-TR" sz="2800" dirty="0"/>
              <a:t>Yönetmeliği’ni dikkatlice inceleyiniz. </a:t>
            </a:r>
            <a:endParaRPr lang="tr-TR" sz="2800" dirty="0" smtClean="0"/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A38F5BEE-0EC9-486B-89CD-86BEE7DCE5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737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62"/>
    </mc:Choice>
    <mc:Fallback xmlns="">
      <p:transition spd="slow" advTm="8762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/>
          <p:nvPr/>
        </p:nvSpPr>
        <p:spPr>
          <a:xfrm>
            <a:off x="349298" y="549287"/>
            <a:ext cx="6877576" cy="2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349298" y="440675"/>
            <a:ext cx="8353087" cy="48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tr-TR" sz="2800" dirty="0" smtClean="0"/>
          </a:p>
          <a:p>
            <a:r>
              <a:rPr lang="tr-TR" sz="2800" dirty="0" smtClean="0"/>
              <a:t>vi. Örnek </a:t>
            </a:r>
            <a:r>
              <a:rPr lang="tr-TR" sz="2800" dirty="0"/>
              <a:t>bir firma için ÇED raporu alma aşamalarını akım şeması çizerek detaylıca açıklayınız. 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vii. Üzerinde </a:t>
            </a:r>
            <a:r>
              <a:rPr lang="tr-TR" sz="2800" dirty="0"/>
              <a:t>çalıştığınız projelerin çevresel etkilerini ve bunların azaltılmasına yönelik olası önlemleri projenin her aşaması için (faaliyet öncesi, sırası ve sonrası) irdeleyiniz. </a:t>
            </a:r>
            <a:endParaRPr sz="2800"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A38F5BEE-0EC9-486B-89CD-86BEE7DCE5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050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62"/>
    </mc:Choice>
    <mc:Fallback xmlns="">
      <p:transition spd="slow" advTm="8762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447</Words>
  <Application>Microsoft Office PowerPoint</Application>
  <PresentationFormat>Ekran Gösterisi (16:10)</PresentationFormat>
  <Paragraphs>80</Paragraphs>
  <Slides>15</Slides>
  <Notes>15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8" baseType="lpstr">
      <vt:lpstr>Arial</vt:lpstr>
      <vt:lpstr>Wingdings</vt:lpstr>
      <vt:lpstr>Simple Light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Mühendislik Fakültesi</dc:creator>
  <cp:lastModifiedBy>user1</cp:lastModifiedBy>
  <cp:revision>58</cp:revision>
  <dcterms:modified xsi:type="dcterms:W3CDTF">2020-08-06T09:37:04Z</dcterms:modified>
</cp:coreProperties>
</file>